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4"/>
    <p:sldMasterId id="2147483655" r:id="rId5"/>
    <p:sldMasterId id="2147483864" r:id="rId6"/>
    <p:sldMasterId id="2147483659" r:id="rId7"/>
    <p:sldMasterId id="2147483742" r:id="rId8"/>
    <p:sldMasterId id="2147483876" r:id="rId9"/>
  </p:sldMasterIdLst>
  <p:notesMasterIdLst>
    <p:notesMasterId r:id="rId22"/>
  </p:notesMasterIdLst>
  <p:handoutMasterIdLst>
    <p:handoutMasterId r:id="rId23"/>
  </p:handoutMasterIdLst>
  <p:sldIdLst>
    <p:sldId id="257" r:id="rId10"/>
    <p:sldId id="259" r:id="rId11"/>
    <p:sldId id="268" r:id="rId12"/>
    <p:sldId id="276" r:id="rId13"/>
    <p:sldId id="269" r:id="rId14"/>
    <p:sldId id="272" r:id="rId15"/>
    <p:sldId id="273" r:id="rId16"/>
    <p:sldId id="277" r:id="rId17"/>
    <p:sldId id="278" r:id="rId18"/>
    <p:sldId id="264" r:id="rId19"/>
    <p:sldId id="267" r:id="rId20"/>
    <p:sldId id="271" r:id="rId21"/>
  </p:sldIdLst>
  <p:sldSz cx="9144000" cy="5143500" type="screen16x9"/>
  <p:notesSz cx="7010400" cy="9296400"/>
  <p:embeddedFontLst>
    <p:embeddedFont>
      <p:font typeface="Mongolian Baiti" panose="03000500000000000000" pitchFamily="66" charset="0"/>
      <p:regular r:id="rId24"/>
    </p:embeddedFont>
    <p:embeddedFont>
      <p:font typeface="Times" panose="02020603050405020304" pitchFamily="18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BE9B2-FDAF-4086-AB79-0E9F58854239}" v="1" dt="2025-04-10T15:03:40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47" d="100"/>
          <a:sy n="147" d="100"/>
        </p:scale>
        <p:origin x="2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4/10/2025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4/10/2025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The Road Ahead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Take a moment to practice.</a:t>
            </a:r>
          </a:p>
          <a:p>
            <a:endParaRPr lang="en-US" dirty="0"/>
          </a:p>
          <a:p>
            <a:r>
              <a:rPr lang="en-US" dirty="0"/>
              <a:t>Fill out a worksheet for one of you’re your improvement areas</a:t>
            </a:r>
          </a:p>
          <a:p>
            <a:pPr lvl="1"/>
            <a:r>
              <a:rPr lang="en-US" dirty="0"/>
              <a:t>It doesn’t have to be perfect – just get ideas down on paper</a:t>
            </a:r>
          </a:p>
          <a:p>
            <a:pPr lvl="1"/>
            <a:r>
              <a:rPr lang="en-US" dirty="0"/>
              <a:t>Share your inputs</a:t>
            </a:r>
          </a:p>
          <a:p>
            <a:pPr lvl="1"/>
            <a:r>
              <a:rPr lang="en-US" dirty="0"/>
              <a:t>Gain insight from your peers</a:t>
            </a:r>
          </a:p>
          <a:p>
            <a:pPr marL="57136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dirty="0"/>
              <a:t>Five (5) minutes – 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Graduate from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must build your own </a:t>
            </a:r>
          </a:p>
          <a:p>
            <a:pPr marL="0" indent="0" algn="ctr">
              <a:buNone/>
            </a:pPr>
            <a:r>
              <a:rPr lang="en-US" b="1" i="1" dirty="0"/>
              <a:t>Professional Development Plan</a:t>
            </a:r>
          </a:p>
          <a:p>
            <a:pPr marL="0" indent="0" algn="ctr">
              <a:buNone/>
            </a:pPr>
            <a:endParaRPr lang="en-US" sz="1200" dirty="0"/>
          </a:p>
          <a:p>
            <a:r>
              <a:rPr lang="en-US" dirty="0" err="1"/>
              <a:t>Thise</a:t>
            </a:r>
            <a:r>
              <a:rPr lang="en-US" dirty="0"/>
              <a:t> plan…</a:t>
            </a:r>
          </a:p>
          <a:p>
            <a:pPr lvl="1"/>
            <a:r>
              <a:rPr lang="en-US" dirty="0"/>
              <a:t>builds on the content of each leadership lesson,</a:t>
            </a:r>
          </a:p>
          <a:p>
            <a:pPr lvl="1"/>
            <a:r>
              <a:rPr lang="en-US" dirty="0"/>
              <a:t>helps you plan to improve your leadership strengths, and </a:t>
            </a:r>
          </a:p>
          <a:p>
            <a:pPr lvl="1"/>
            <a:r>
              <a:rPr lang="en-US" dirty="0"/>
              <a:t>provides an opportunity for feedback and mentoring. </a:t>
            </a:r>
          </a:p>
          <a:p>
            <a:pPr lvl="3"/>
            <a:endParaRPr lang="en-US" dirty="0"/>
          </a:p>
          <a:p>
            <a:pPr marL="0" indent="0" algn="ctr">
              <a:buNone/>
            </a:pPr>
            <a:r>
              <a:rPr lang="en-US" dirty="0"/>
              <a:t>To graduate, you MUST brief </a:t>
            </a:r>
            <a:br>
              <a:rPr lang="en-US" dirty="0"/>
            </a:br>
            <a:r>
              <a:rPr lang="en-US" dirty="0"/>
              <a:t>your commander (or equivalent) on your plan.</a:t>
            </a:r>
          </a:p>
        </p:txBody>
      </p:sp>
    </p:spTree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End-of-Course Survey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Thank you for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Interpret self-assessment results to identify development needs.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Plan for self-development using an abilities-knowledge-experience approach.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Develop a Professional Development Plan.</a:t>
            </a:r>
          </a:p>
        </p:txBody>
      </p:sp>
    </p:spTree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your self-assessment worksheets</a:t>
            </a:r>
          </a:p>
          <a:p>
            <a:r>
              <a:rPr lang="en-US" dirty="0"/>
              <a:t>Also consider the lessons in the course without a self-assessment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Which three (or four) areas, if I improve, will yield my biggest results?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Record your answers on the </a:t>
            </a:r>
            <a:r>
              <a:rPr lang="en-US" i="1" dirty="0"/>
              <a:t>Development Priorities Worksheet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/>
              <a:t>Five (5) minutes – 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answer the following questions: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What do you need to work on?</a:t>
            </a:r>
          </a:p>
          <a:p>
            <a:pPr marL="0" indent="0" algn="ctr">
              <a:buNone/>
            </a:pPr>
            <a:r>
              <a:rPr lang="en-US" sz="3200" dirty="0"/>
              <a:t>Why?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Expand your answers on the </a:t>
            </a:r>
            <a:r>
              <a:rPr lang="en-US" i="1" dirty="0"/>
              <a:t>Development Priorities Worksheet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dirty="0"/>
              <a:t>Five (5) minutes – be prepared to </a:t>
            </a:r>
            <a:r>
              <a:rPr lang="en-US" dirty="0" err="1"/>
              <a:t>outbrief</a:t>
            </a:r>
            <a:r>
              <a:rPr lang="en-US" dirty="0"/>
              <a:t> common areas</a:t>
            </a:r>
          </a:p>
        </p:txBody>
      </p:sp>
    </p:spTree>
    <p:extLst>
      <p:ext uri="{BB962C8B-B14F-4D97-AF65-F5344CB8AC3E}">
        <p14:creationId xmlns:p14="http://schemas.microsoft.com/office/powerpoint/2010/main" val="425187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did you learn?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Are there any common themes or skills in your groups?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How can you get better?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1302" y="1067679"/>
            <a:ext cx="3665500" cy="38419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Focus on:</a:t>
            </a:r>
          </a:p>
          <a:p>
            <a:pPr lvl="4"/>
            <a:endParaRPr lang="en-US" sz="2900" dirty="0"/>
          </a:p>
          <a:p>
            <a:r>
              <a:rPr lang="en-US" sz="3600" dirty="0"/>
              <a:t>Abilities</a:t>
            </a:r>
          </a:p>
          <a:p>
            <a:r>
              <a:rPr lang="en-US" sz="3600" dirty="0"/>
              <a:t>Knowledge</a:t>
            </a:r>
          </a:p>
          <a:p>
            <a:r>
              <a:rPr lang="en-US" sz="3600" dirty="0"/>
              <a:t>Experience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532615" cy="3841972"/>
          </a:xfrm>
        </p:spPr>
        <p:txBody>
          <a:bodyPr/>
          <a:lstStyle/>
          <a:p>
            <a:r>
              <a:rPr lang="en-US" dirty="0"/>
              <a:t>The Front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Identifying Needs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Fill 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Desired area of improvement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Rationale for wanting to improve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Personal Development Worksheet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82" y="1193702"/>
            <a:ext cx="2872903" cy="3715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5933872" y="1738009"/>
            <a:ext cx="2704290" cy="920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388362" y="2198452"/>
            <a:ext cx="1545510" cy="790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532615" cy="3841972"/>
          </a:xfrm>
        </p:spPr>
        <p:txBody>
          <a:bodyPr/>
          <a:lstStyle/>
          <a:p>
            <a:r>
              <a:rPr lang="en-US" dirty="0"/>
              <a:t>The Front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Identifying Needs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Fill in </a:t>
            </a:r>
            <a:r>
              <a:rPr lang="en-US" i="1" dirty="0">
                <a:sym typeface="Wingdings" panose="05000000000000000000" pitchFamily="2" charset="2"/>
              </a:rPr>
              <a:t>what you need to do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Abilities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Knowledge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Experience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57136" indent="0" algn="ctr">
              <a:buNone/>
            </a:pPr>
            <a:r>
              <a:rPr lang="en-US" sz="1800" dirty="0">
                <a:sym typeface="Wingdings" panose="05000000000000000000" pitchFamily="2" charset="2"/>
              </a:rPr>
              <a:t>Use the questions in each area to guide your answers and define your goals for improvement.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Personal Development Worksheet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82" y="1193702"/>
            <a:ext cx="2872903" cy="3715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cxnSp>
        <p:nvCxnSpPr>
          <p:cNvPr id="8" name="Straight Arrow Connector 7"/>
          <p:cNvCxnSpPr>
            <a:stCxn id="12" idx="1"/>
          </p:cNvCxnSpPr>
          <p:nvPr/>
        </p:nvCxnSpPr>
        <p:spPr>
          <a:xfrm>
            <a:off x="2730230" y="3206885"/>
            <a:ext cx="3203642" cy="398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33872" y="2613499"/>
            <a:ext cx="2704290" cy="198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2425430" y="2756170"/>
            <a:ext cx="304800" cy="9014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84" y="1193701"/>
            <a:ext cx="2871601" cy="371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532615" cy="3841972"/>
          </a:xfrm>
        </p:spPr>
        <p:txBody>
          <a:bodyPr/>
          <a:lstStyle/>
          <a:p>
            <a:r>
              <a:rPr lang="en-US" dirty="0"/>
              <a:t>The Back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Planning for Success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Consider what you need to succeed…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Resources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Learning (formal/informal)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Time</a:t>
            </a:r>
          </a:p>
          <a:p>
            <a:pPr marL="57136" indent="0" algn="ctr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57136" indent="0" algn="ctr">
              <a:buNone/>
            </a:pPr>
            <a:r>
              <a:rPr lang="en-US" sz="1800" dirty="0">
                <a:sym typeface="Wingdings" panose="05000000000000000000" pitchFamily="2" charset="2"/>
              </a:rPr>
              <a:t>Use these prompts to define resources needed AND help you advocate successfully for training, funding, or time!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Personal Development Worksheet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3872" y="1945529"/>
            <a:ext cx="2704290" cy="263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1"/>
            <a:endCxn id="7" idx="1"/>
          </p:cNvCxnSpPr>
          <p:nvPr/>
        </p:nvCxnSpPr>
        <p:spPr>
          <a:xfrm>
            <a:off x="4189383" y="3206885"/>
            <a:ext cx="1744489" cy="58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3884583" y="2756170"/>
            <a:ext cx="304800" cy="9014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1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1986F-FFE2-4F76-8FBE-38A705AF7A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A1925F-1403-4FAE-B51C-CD76C1CE5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054d2-326f-4c39-8460-7f0f408c0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1EABF-1AF4-4C45-BA9F-8860E6F4B9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315</Words>
  <Application>Microsoft Office PowerPoint</Application>
  <PresentationFormat>On-screen Show (16:9)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The Road Ahead</vt:lpstr>
      <vt:lpstr>Objectives</vt:lpstr>
      <vt:lpstr>Prioritizing Development</vt:lpstr>
      <vt:lpstr>Small Group Discussion</vt:lpstr>
      <vt:lpstr>Large Group Discussion</vt:lpstr>
      <vt:lpstr>Planning for Personal Development</vt:lpstr>
      <vt:lpstr>The Personal Development Worksheet</vt:lpstr>
      <vt:lpstr>The Personal Development Worksheet</vt:lpstr>
      <vt:lpstr>The Personal Development Worksheet</vt:lpstr>
      <vt:lpstr>Small Group Activity</vt:lpstr>
      <vt:lpstr>How to Graduate from this Course</vt:lpstr>
      <vt:lpstr>End-of-Course Survey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2018-08-06T14:36:40Z</dcterms:created>
  <dcterms:modified xsi:type="dcterms:W3CDTF">2025-04-10T15:03:41Z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0x0101007AEA15A561888C4191BBD2D4FDF49D90</vt:lpwstr>
  </property>
</Properties>
</file>